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_rels/presentation.xml.rels" ContentType="application/vnd.openxmlformats-package.relationships+xml"/>
  <Override PartName="/ppt/media/image29.jpeg" ContentType="image/jpeg"/>
  <Override PartName="/ppt/media/image7.jpeg" ContentType="image/jpeg"/>
  <Override PartName="/ppt/media/image18.jpeg" ContentType="image/jpeg"/>
  <Override PartName="/ppt/media/image20.jpeg" ContentType="image/jpeg"/>
  <Override PartName="/ppt/media/image17.jpeg" ContentType="image/jpeg"/>
  <Override PartName="/ppt/media/image16.jpeg" ContentType="image/jpeg"/>
  <Override PartName="/ppt/media/image10.jpeg" ContentType="image/jpeg"/>
  <Override PartName="/ppt/media/image15.jpeg" ContentType="image/jpeg"/>
  <Override PartName="/ppt/media/image13.png" ContentType="image/png"/>
  <Override PartName="/ppt/media/image11.jpeg" ContentType="image/jpeg"/>
  <Override PartName="/ppt/media/image8.jpeg" ContentType="image/jpeg"/>
  <Override PartName="/ppt/media/image12.jpeg" ContentType="image/jpeg"/>
  <Override PartName="/ppt/media/image9.jpeg" ContentType="image/jpeg"/>
  <Override PartName="/ppt/media/image14.jpeg" ContentType="image/jpeg"/>
  <Override PartName="/ppt/media/image30.jpeg" ContentType="image/jpeg"/>
  <Override PartName="/ppt/media/image31.jpeg" ContentType="image/jpeg"/>
  <Override PartName="/ppt/media/image19.jpeg" ContentType="image/jpeg"/>
  <Override PartName="/ppt/media/image21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2.jpeg" ContentType="image/jpeg"/>
  <Override PartName="/ppt/media/image24.jpeg" ContentType="image/jpeg"/>
  <Override PartName="/ppt/media/image3.jpeg" ContentType="image/jpeg"/>
  <Override PartName="/ppt/media/image25.jpeg" ContentType="image/jpeg"/>
  <Override PartName="/ppt/media/image4.jpeg" ContentType="image/jpeg"/>
  <Override PartName="/ppt/media/image26.jpeg" ContentType="image/jpeg"/>
  <Override PartName="/ppt/media/image5.jpeg" ContentType="image/jpeg"/>
  <Override PartName="/ppt/media/image27.jpeg" ContentType="image/jpeg"/>
  <Override PartName="/ppt/media/image28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FDCA8C-9431-4E79-99DD-21AF683711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1B1E73A-53BC-4683-BD3F-5B97764D62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822D5DF-3094-4E19-B5FB-87B578D9C1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D3F499-71EF-467A-A21E-1377ADC9CC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54A2946-9ECA-43C8-9013-9E07E1F155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99C9D83-4AF0-4492-B397-AA676CDA18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55EC117-BB9A-4E16-962B-D0A25354754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3CA656C-AFF6-468F-B113-3CBE6DE39A0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A9DB7D8-72AA-4E79-AB6E-97859DF5D5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78B5C6AE-B9B7-45C6-8817-6B341729D26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9DB52AD-1A6A-483F-8151-A72B5074BB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19C6F42-DED0-49D3-896C-2B2E5068EF2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7544418-1784-4F8B-A7A1-A046B5282D2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Troisième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Quatrième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Cinquième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Septième niveau de plan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ABF22D4-A3FB-46A6-973B-2AE98F414FA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E65F712-8313-4C7E-8ADE-33A4E4E3804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AF4DD11-7BFE-448E-B0D6-459D75AD3D7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5EF0067-FCBF-4E75-86DA-073B657F864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B5D4D32-3B9D-4862-A4B5-B971789AD61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4EDD9D7-40C1-492A-8B72-23104A15CB2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C643183E-F2EF-430A-AB6F-A2C6FBDF7D3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88AA762-DF6D-46E9-8843-300F616C6296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4A4E15A-6431-472B-85A9-83A57E98A4E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Cliquez pour éditer le format du texte-titre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Cliquez pour éditer le format du plan de texte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niveau de plan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Troisième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Quatrième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Cinquième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Septième niveau de plan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01a-introduction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" descr="04a-béton-armé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1" descr="04b-pigeons.jpg"/>
          <p:cNvPicPr/>
          <p:nvPr/>
        </p:nvPicPr>
        <p:blipFill>
          <a:blip r:embed="rId1"/>
          <a:stretch/>
        </p:blipFill>
        <p:spPr>
          <a:xfrm>
            <a:off x="0" y="160200"/>
            <a:ext cx="9143640" cy="653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" descr="05a-espaces-naturels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" descr="05b-interactive-map.png"/>
          <p:cNvPicPr/>
          <p:nvPr/>
        </p:nvPicPr>
        <p:blipFill>
          <a:blip r:embed="rId1"/>
          <a:stretch/>
        </p:blipFill>
        <p:spPr>
          <a:xfrm>
            <a:off x="0" y="580320"/>
            <a:ext cx="9143640" cy="569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1" descr="05c-projet-hors-sol.jpg"/>
          <p:cNvPicPr/>
          <p:nvPr/>
        </p:nvPicPr>
        <p:blipFill>
          <a:blip r:embed="rId1"/>
          <a:stretch/>
        </p:blipFill>
        <p:spPr>
          <a:xfrm>
            <a:off x="1053360" y="0"/>
            <a:ext cx="70365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1" descr="06a-aghetto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" descr="06c-gentrification.jpg"/>
          <p:cNvPicPr/>
          <p:nvPr/>
        </p:nvPicPr>
        <p:blipFill>
          <a:blip r:embed="rId1"/>
          <a:stretch/>
        </p:blipFill>
        <p:spPr>
          <a:xfrm>
            <a:off x="0" y="158760"/>
            <a:ext cx="9143640" cy="654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1" descr="06d-gentrification.jpg"/>
          <p:cNvPicPr/>
          <p:nvPr/>
        </p:nvPicPr>
        <p:blipFill>
          <a:blip r:embed="rId1"/>
          <a:stretch/>
        </p:blipFill>
        <p:spPr>
          <a:xfrm>
            <a:off x="0" y="158760"/>
            <a:ext cx="9143640" cy="654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" descr="06e-gentrification.jpg"/>
          <p:cNvPicPr/>
          <p:nvPr/>
        </p:nvPicPr>
        <p:blipFill>
          <a:blip r:embed="rId1"/>
          <a:stretch/>
        </p:blipFill>
        <p:spPr>
          <a:xfrm>
            <a:off x="0" y="158760"/>
            <a:ext cx="9143640" cy="654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" descr="07a-betalement-urbain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" descr="01b-lille.jpg"/>
          <p:cNvPicPr/>
          <p:nvPr/>
        </p:nvPicPr>
        <p:blipFill>
          <a:blip r:embed="rId1"/>
          <a:stretch/>
        </p:blipFill>
        <p:spPr>
          <a:xfrm>
            <a:off x="0" y="504000"/>
            <a:ext cx="9143640" cy="584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07b-densification-suitec.jpg"/>
          <p:cNvPicPr/>
          <p:nvPr/>
        </p:nvPicPr>
        <p:blipFill>
          <a:blip r:embed="rId1"/>
          <a:stretch/>
        </p:blipFill>
        <p:spPr>
          <a:xfrm>
            <a:off x="0" y="1512360"/>
            <a:ext cx="9143640" cy="383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08a-tout-voiture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 descr="08b-velo.jpg"/>
          <p:cNvPicPr/>
          <p:nvPr/>
        </p:nvPicPr>
        <p:blipFill>
          <a:blip r:embed="rId1"/>
          <a:stretch/>
        </p:blipFill>
        <p:spPr>
          <a:xfrm>
            <a:off x="0" y="85716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" descr="08c-vélo--lille-sans-voiture.jpg"/>
          <p:cNvPicPr/>
          <p:nvPr/>
        </p:nvPicPr>
        <p:blipFill>
          <a:blip r:embed="rId1"/>
          <a:stretch/>
        </p:blipFill>
        <p:spPr>
          <a:xfrm>
            <a:off x="2147040" y="0"/>
            <a:ext cx="484920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1" descr="08d-vélox.jpg"/>
          <p:cNvPicPr/>
          <p:nvPr/>
        </p:nvPicPr>
        <p:blipFill>
          <a:blip r:embed="rId1"/>
          <a:stretch/>
        </p:blipFill>
        <p:spPr>
          <a:xfrm>
            <a:off x="2644200" y="0"/>
            <a:ext cx="38548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 descr="09a-béguinage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09b-projet-alternatif.jpg"/>
          <p:cNvPicPr/>
          <p:nvPr/>
        </p:nvPicPr>
        <p:blipFill>
          <a:blip r:embed="rId1"/>
          <a:stretch/>
        </p:blipFill>
        <p:spPr>
          <a:xfrm>
            <a:off x="146160" y="0"/>
            <a:ext cx="885132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1" descr="10a-sortie-tout-voiture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 descr="10b-lm1_90.jpg"/>
          <p:cNvPicPr/>
          <p:nvPr/>
        </p:nvPicPr>
        <p:blipFill>
          <a:blip r:embed="rId1"/>
          <a:stretch/>
        </p:blipFill>
        <p:spPr>
          <a:xfrm>
            <a:off x="0" y="1751760"/>
            <a:ext cx="9143640" cy="335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" descr="10c-lm2_80.jpg"/>
          <p:cNvPicPr/>
          <p:nvPr/>
        </p:nvPicPr>
        <p:blipFill>
          <a:blip r:embed="rId1"/>
          <a:stretch/>
        </p:blipFill>
        <p:spPr>
          <a:xfrm>
            <a:off x="0" y="1750680"/>
            <a:ext cx="9143640" cy="335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1" descr="02a-greenwashing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" descr="10d-perif-avant_60.jpg"/>
          <p:cNvPicPr/>
          <p:nvPr/>
        </p:nvPicPr>
        <p:blipFill>
          <a:blip r:embed="rId1"/>
          <a:stretch/>
        </p:blipFill>
        <p:spPr>
          <a:xfrm>
            <a:off x="0" y="136080"/>
            <a:ext cx="9143640" cy="658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" descr="10d-perif-vert_27.jpg"/>
          <p:cNvPicPr/>
          <p:nvPr/>
        </p:nvPicPr>
        <p:blipFill>
          <a:blip r:embed="rId1"/>
          <a:stretch/>
        </p:blipFill>
        <p:spPr>
          <a:xfrm>
            <a:off x="0" y="177480"/>
            <a:ext cx="9143640" cy="650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1" descr="02b-greenwashing-plans.jpg"/>
          <p:cNvPicPr/>
          <p:nvPr/>
        </p:nvPicPr>
        <p:blipFill>
          <a:blip r:embed="rId1"/>
          <a:stretch/>
        </p:blipFill>
        <p:spPr>
          <a:xfrm>
            <a:off x="0" y="1280160"/>
            <a:ext cx="9143640" cy="429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1" descr="02c-greenwashing-pub.jpg"/>
          <p:cNvPicPr/>
          <p:nvPr/>
        </p:nvPicPr>
        <p:blipFill>
          <a:blip r:embed="rId1"/>
          <a:stretch/>
        </p:blipFill>
        <p:spPr>
          <a:xfrm>
            <a:off x="0" y="52200"/>
            <a:ext cx="9143640" cy="675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" descr="02d-plan-masse.jpg"/>
          <p:cNvPicPr/>
          <p:nvPr/>
        </p:nvPicPr>
        <p:blipFill>
          <a:blip r:embed="rId1"/>
          <a:stretch/>
        </p:blipFill>
        <p:spPr>
          <a:xfrm>
            <a:off x="1818000" y="0"/>
            <a:ext cx="550728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1" descr="03a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1" descr="03b-densification-piège-a-con.jpg"/>
          <p:cNvPicPr/>
          <p:nvPr/>
        </p:nvPicPr>
        <p:blipFill>
          <a:blip r:embed="rId1"/>
          <a:stretch/>
        </p:blipFill>
        <p:spPr>
          <a:xfrm>
            <a:off x="0" y="1262880"/>
            <a:ext cx="9143640" cy="433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 descr="03b-ville-du-quart-d-heure.jpg"/>
          <p:cNvPicPr/>
          <p:nvPr/>
        </p:nvPicPr>
        <p:blipFill>
          <a:blip r:embed="rId1"/>
          <a:stretch/>
        </p:blipFill>
        <p:spPr>
          <a:xfrm>
            <a:off x="0" y="135000"/>
            <a:ext cx="9143640" cy="65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fr-FR</dc:language>
  <cp:lastModifiedBy/>
  <dcterms:modified xsi:type="dcterms:W3CDTF">2026-02-05T14:25:03Z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